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embeddedFontLst>
    <p:embeddedFont>
      <p:font typeface="Poppins"/>
      <p:regular r:id="rId14"/>
      <p:bold r:id="rId15"/>
      <p:italic r:id="rId16"/>
      <p:boldItalic r:id="rId17"/>
    </p:embeddedFont>
    <p:embeddedFont>
      <p:font typeface="Helvetica Neue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jVLuLaRbxNUQK+a0JaCjMq7d4e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italic.fntdata"/><Relationship Id="rId22" Type="http://customschemas.google.com/relationships/presentationmetadata" Target="metadata"/><Relationship Id="rId21" Type="http://schemas.openxmlformats.org/officeDocument/2006/relationships/font" Target="fonts/HelveticaNeue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Poppins-bold.fntdata"/><Relationship Id="rId14" Type="http://schemas.openxmlformats.org/officeDocument/2006/relationships/font" Target="fonts/Poppins-regular.fntdata"/><Relationship Id="rId17" Type="http://schemas.openxmlformats.org/officeDocument/2006/relationships/font" Target="fonts/Poppins-boldItalic.fntdata"/><Relationship Id="rId16" Type="http://schemas.openxmlformats.org/officeDocument/2006/relationships/font" Target="fonts/Poppins-italic.fntdata"/><Relationship Id="rId19" Type="http://schemas.openxmlformats.org/officeDocument/2006/relationships/font" Target="fonts/HelveticaNeue-bold.fntdata"/><Relationship Id="rId18" Type="http://schemas.openxmlformats.org/officeDocument/2006/relationships/font" Target="fonts/Helvetica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" name="Google Shape;12;p11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body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3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" type="body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1pPr>
            <a:lvl2pPr indent="-4064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2pPr>
            <a:lvl3pPr indent="-4064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3pPr>
            <a:lvl4pPr indent="-4064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4pPr>
            <a:lvl5pPr indent="-4064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»"/>
              <a:defRPr sz="28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body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6"/>
          <p:cNvSpPr txBox="1"/>
          <p:nvPr>
            <p:ph idx="2" type="body"/>
          </p:nvPr>
        </p:nvSpPr>
        <p:spPr>
          <a:xfrm>
            <a:off x="4645025" y="1535112"/>
            <a:ext cx="4041775" cy="6397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2" type="body"/>
          </p:nvPr>
        </p:nvSpPr>
        <p:spPr>
          <a:xfrm>
            <a:off x="457198" y="1435100"/>
            <a:ext cx="3008317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19"/>
          <p:cNvSpPr/>
          <p:nvPr>
            <p:ph idx="2" type="pic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19"/>
          <p:cNvSpPr txBox="1"/>
          <p:nvPr>
            <p:ph idx="1" type="body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2" type="sldNum"/>
          </p:nvPr>
        </p:nvSpPr>
        <p:spPr>
          <a:xfrm>
            <a:off x="8428178" y="6414761"/>
            <a:ext cx="258623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20" Type="http://schemas.openxmlformats.org/officeDocument/2006/relationships/image" Target="../media/image16.jpg"/><Relationship Id="rId22" Type="http://schemas.openxmlformats.org/officeDocument/2006/relationships/image" Target="../media/image24.png"/><Relationship Id="rId21" Type="http://schemas.openxmlformats.org/officeDocument/2006/relationships/image" Target="../media/image11.png"/><Relationship Id="rId24" Type="http://schemas.openxmlformats.org/officeDocument/2006/relationships/image" Target="../media/image20.png"/><Relationship Id="rId23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7.jpg"/><Relationship Id="rId26" Type="http://schemas.openxmlformats.org/officeDocument/2006/relationships/image" Target="../media/image19.png"/><Relationship Id="rId25" Type="http://schemas.openxmlformats.org/officeDocument/2006/relationships/image" Target="../media/image22.png"/><Relationship Id="rId5" Type="http://schemas.openxmlformats.org/officeDocument/2006/relationships/image" Target="../media/image27.png"/><Relationship Id="rId6" Type="http://schemas.openxmlformats.org/officeDocument/2006/relationships/image" Target="../media/image3.jpg"/><Relationship Id="rId7" Type="http://schemas.openxmlformats.org/officeDocument/2006/relationships/image" Target="../media/image18.jpg"/><Relationship Id="rId8" Type="http://schemas.openxmlformats.org/officeDocument/2006/relationships/image" Target="../media/image6.png"/><Relationship Id="rId11" Type="http://schemas.openxmlformats.org/officeDocument/2006/relationships/image" Target="../media/image5.jpg"/><Relationship Id="rId10" Type="http://schemas.openxmlformats.org/officeDocument/2006/relationships/image" Target="../media/image1.jpg"/><Relationship Id="rId13" Type="http://schemas.openxmlformats.org/officeDocument/2006/relationships/image" Target="../media/image2.jpg"/><Relationship Id="rId12" Type="http://schemas.openxmlformats.org/officeDocument/2006/relationships/image" Target="../media/image25.png"/><Relationship Id="rId15" Type="http://schemas.openxmlformats.org/officeDocument/2006/relationships/image" Target="../media/image13.png"/><Relationship Id="rId14" Type="http://schemas.openxmlformats.org/officeDocument/2006/relationships/image" Target="../media/image14.png"/><Relationship Id="rId17" Type="http://schemas.openxmlformats.org/officeDocument/2006/relationships/image" Target="../media/image15.png"/><Relationship Id="rId16" Type="http://schemas.openxmlformats.org/officeDocument/2006/relationships/image" Target="../media/image7.png"/><Relationship Id="rId19" Type="http://schemas.openxmlformats.org/officeDocument/2006/relationships/image" Target="../media/image26.png"/><Relationship Id="rId18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3" id="49" name="Google Shape;4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8458" y="2040957"/>
            <a:ext cx="4913282" cy="2779683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"/>
          <p:cNvSpPr txBox="1"/>
          <p:nvPr/>
        </p:nvSpPr>
        <p:spPr>
          <a:xfrm>
            <a:off x="113305" y="4945983"/>
            <a:ext cx="1730556" cy="789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 Rounded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48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51" name="Google Shape;51;p1"/>
          <p:cNvSpPr txBox="1"/>
          <p:nvPr/>
        </p:nvSpPr>
        <p:spPr>
          <a:xfrm>
            <a:off x="110897" y="111667"/>
            <a:ext cx="8667629" cy="497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Poppins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Compliance | Control Monitoring | Automation</a:t>
            </a:r>
            <a:endParaRPr/>
          </a:p>
        </p:txBody>
      </p:sp>
      <p:sp>
        <p:nvSpPr>
          <p:cNvPr id="52" name="Google Shape;52;p1"/>
          <p:cNvSpPr txBox="1"/>
          <p:nvPr/>
        </p:nvSpPr>
        <p:spPr>
          <a:xfrm>
            <a:off x="110897" y="5834519"/>
            <a:ext cx="8917277" cy="527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Poppins"/>
              <a:buNone/>
            </a:pPr>
            <a:r>
              <a:rPr b="0" i="1" lang="en-US" sz="2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turn your control program into a business enabler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</a:pPr>
            <a:r>
              <a:rPr lang="en-US" sz="2000">
                <a:latin typeface="Poppins"/>
                <a:ea typeface="Poppins"/>
                <a:cs typeface="Poppins"/>
                <a:sym typeface="Poppins"/>
              </a:rPr>
              <a:t>The GRC (Governance, Risk &amp; Compliance) landscape is transforming from being a ‘cost centre’ to a strategic driver of trust and growth. 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t/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</a:pPr>
            <a:r>
              <a:rPr lang="en-US" sz="2000">
                <a:latin typeface="Poppins"/>
                <a:ea typeface="Poppins"/>
                <a:cs typeface="Poppins"/>
                <a:sym typeface="Poppins"/>
              </a:rPr>
              <a:t>Organizations now manage multiple frameworks simultaneously and admit that manual, siloed control, and compliance processes no longer work. 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t/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</a:pPr>
            <a:r>
              <a:rPr lang="en-US" sz="2000">
                <a:latin typeface="Poppins"/>
                <a:ea typeface="Poppins"/>
                <a:cs typeface="Poppins"/>
                <a:sym typeface="Poppins"/>
              </a:rPr>
              <a:t>Automation, AI, and continuous monitoring are redefining GRC — embedding compliance earlier in the business lifecycle (“Shift‑Left”) to reduce risk and accelerate assurance.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t/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</a:pPr>
            <a:r>
              <a:rPr lang="en-US" sz="2000">
                <a:latin typeface="Poppins"/>
                <a:ea typeface="Poppins"/>
                <a:cs typeface="Poppins"/>
                <a:sym typeface="Poppins"/>
              </a:rPr>
              <a:t>Regulatory change, cyber threats, ESG, and third‑party risk are all intensifying the demand for intelligent, connected control ecosystems.</a:t>
            </a: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-285" y="-4146"/>
            <a:ext cx="9144287" cy="140680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7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2"/>
          <p:cNvSpPr txBox="1"/>
          <p:nvPr>
            <p:ph type="title"/>
          </p:nvPr>
        </p:nvSpPr>
        <p:spPr>
          <a:xfrm>
            <a:off x="119331" y="141647"/>
            <a:ext cx="889096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Poppins"/>
              <a:buNone/>
            </a:pPr>
            <a:r>
              <a:rPr lang="en-US" sz="29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What the world is telling us</a:t>
            </a:r>
            <a:endParaRPr/>
          </a:p>
        </p:txBody>
      </p:sp>
      <p:sp>
        <p:nvSpPr>
          <p:cNvPr id="60" name="Google Shape;60;p2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19"/>
              <a:buFont typeface="Helvetica Neue"/>
              <a:buNone/>
            </a:pPr>
            <a:r>
              <a:rPr b="0" i="0" lang="en-US" sz="421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19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Poppins"/>
              <a:buNone/>
            </a:pPr>
            <a:r>
              <a:rPr lang="en-US" sz="1950">
                <a:latin typeface="Poppins"/>
                <a:ea typeface="Poppins"/>
                <a:cs typeface="Poppins"/>
                <a:sym typeface="Poppins"/>
              </a:rPr>
              <a:t>Manual testing, spreadsheets, and ad‑hoc evidence collection are inefficient, error‑prone, and slow. </a:t>
            </a:r>
            <a:endParaRPr sz="195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Helvetica Neue"/>
              <a:buNone/>
            </a:pPr>
            <a:r>
              <a:t/>
            </a:r>
            <a:endParaRPr sz="195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Poppins"/>
              <a:buNone/>
            </a:pPr>
            <a:r>
              <a:rPr lang="en-US" sz="1950">
                <a:latin typeface="Poppins"/>
                <a:ea typeface="Poppins"/>
                <a:cs typeface="Poppins"/>
                <a:sym typeface="Poppins"/>
              </a:rPr>
              <a:t>Traditional systems do not adapt to regulatory change or provide real‑time assurance.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Helvetica Neue"/>
              <a:buNone/>
            </a:pPr>
            <a:r>
              <a:t/>
            </a:r>
            <a:endParaRPr sz="195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Poppins"/>
              <a:buNone/>
            </a:pPr>
            <a:r>
              <a:rPr lang="en-US" sz="1950">
                <a:latin typeface="Poppins"/>
                <a:ea typeface="Poppins"/>
                <a:cs typeface="Poppins"/>
                <a:sym typeface="Poppins"/>
              </a:rPr>
              <a:t>Organisations face fines, control failures, reputational damage, and higher costs — all while audit and compliance teams struggle to keep pace.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Helvetica Neue"/>
              <a:buNone/>
            </a:pPr>
            <a:r>
              <a:t/>
            </a:r>
            <a:endParaRPr sz="1950">
              <a:latin typeface="Poppins"/>
              <a:ea typeface="Poppins"/>
              <a:cs typeface="Poppins"/>
              <a:sym typeface="Poppins"/>
            </a:endParaRPr>
          </a:p>
          <a:p>
            <a:pPr indent="-199390" lvl="0" marL="19939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Poppins"/>
              <a:buChar char="✓"/>
            </a:pPr>
            <a:r>
              <a:rPr lang="en-US" sz="1950">
                <a:latin typeface="Poppins"/>
                <a:ea typeface="Poppins"/>
                <a:cs typeface="Poppins"/>
                <a:sym typeface="Poppins"/>
              </a:rPr>
              <a:t>A modern control and compliance platform is essential for agility and resilience.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-285" y="-4146"/>
            <a:ext cx="9144287" cy="140680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7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" name="Google Shape;67;p3"/>
          <p:cNvSpPr txBox="1"/>
          <p:nvPr>
            <p:ph type="title"/>
          </p:nvPr>
        </p:nvSpPr>
        <p:spPr>
          <a:xfrm>
            <a:off x="119331" y="141647"/>
            <a:ext cx="889096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oppins"/>
              <a:buNone/>
            </a:pPr>
            <a:r>
              <a:rPr lang="en-US" sz="28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Why you need a next-gen control &amp; compliance </a:t>
            </a:r>
            <a:r>
              <a:rPr b="0" i="0" lang="en-US" sz="2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Platform</a:t>
            </a:r>
            <a:endParaRPr b="0" i="0" sz="28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8" name="Google Shape;68;p3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19"/>
              <a:buFont typeface="Helvetica Neue"/>
              <a:buNone/>
            </a:pPr>
            <a:r>
              <a:rPr b="0" i="0" lang="en-US" sz="421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19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 txBox="1"/>
          <p:nvPr>
            <p:ph idx="1" type="body"/>
          </p:nvPr>
        </p:nvSpPr>
        <p:spPr>
          <a:xfrm>
            <a:off x="330342" y="1601167"/>
            <a:ext cx="8474354" cy="45259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fontScale="925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65625"/>
              <a:buFont typeface="Poppins"/>
              <a:buNone/>
            </a:pPr>
            <a:r>
              <a:rPr lang="en-US">
                <a:latin typeface="Poppins"/>
                <a:ea typeface="Poppins"/>
                <a:cs typeface="Poppins"/>
                <a:sym typeface="Poppins"/>
              </a:rPr>
              <a:t>Manual control testing and data collection → High effort, error risk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65625"/>
              <a:buFont typeface="Poppins"/>
              <a:buNone/>
            </a:pPr>
            <a:r>
              <a:rPr lang="en-US">
                <a:latin typeface="Poppins"/>
                <a:ea typeface="Poppins"/>
                <a:cs typeface="Poppins"/>
                <a:sym typeface="Poppins"/>
              </a:rPr>
              <a:t>Non-standardized control logic → Inconsistent assurance quality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65625"/>
              <a:buFont typeface="Poppins"/>
              <a:buNone/>
            </a:pPr>
            <a:r>
              <a:rPr lang="en-US">
                <a:latin typeface="Poppins"/>
                <a:ea typeface="Poppins"/>
                <a:cs typeface="Poppins"/>
                <a:sym typeface="Poppins"/>
              </a:rPr>
              <a:t>Lack of integration across tools → Redundant effort, poor visibility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65625"/>
              <a:buFont typeface="Poppins"/>
              <a:buNone/>
            </a:pPr>
            <a:r>
              <a:rPr lang="en-US">
                <a:latin typeface="Poppins"/>
                <a:ea typeface="Poppins"/>
                <a:cs typeface="Poppins"/>
                <a:sym typeface="Poppins"/>
              </a:rPr>
              <a:t>Delayed reporting → Reactive compliance posture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65625"/>
              <a:buFont typeface="Poppins"/>
              <a:buNone/>
            </a:pPr>
            <a:r>
              <a:rPr lang="en-US">
                <a:latin typeface="Poppins"/>
                <a:ea typeface="Poppins"/>
                <a:cs typeface="Poppins"/>
                <a:sym typeface="Poppins"/>
              </a:rPr>
              <a:t>Limited analytics → No predictive insights for assurance planning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None/>
            </a:pPr>
            <a:r>
              <a:t/>
            </a:r>
            <a:endParaRPr sz="2200">
              <a:latin typeface="Poppins"/>
              <a:ea typeface="Poppins"/>
              <a:cs typeface="Poppins"/>
              <a:sym typeface="Poppins"/>
            </a:endParaRPr>
          </a:p>
          <a:p>
            <a:pPr indent="-609600" lvl="0" marL="609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Poppins"/>
              <a:buNone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BENEFITS WE LOOK FOR</a:t>
            </a:r>
            <a:endParaRPr/>
          </a:p>
          <a:p>
            <a:pPr indent="-609600" lvl="0" marL="609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Poppins"/>
              <a:buNone/>
            </a:pPr>
            <a:r>
              <a:rPr lang="en-US" sz="1700">
                <a:latin typeface="Poppins"/>
                <a:ea typeface="Poppins"/>
                <a:cs typeface="Poppins"/>
                <a:sym typeface="Poppins"/>
              </a:rPr>
              <a:t>Reduced Cost &amp; Effort: Cut manual testing and evidence gathering time.</a:t>
            </a:r>
            <a:endParaRPr/>
          </a:p>
          <a:p>
            <a:pPr indent="-609600" lvl="0" marL="609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Poppins"/>
              <a:buNone/>
            </a:pPr>
            <a:r>
              <a:rPr lang="en-US" sz="1700">
                <a:latin typeface="Poppins"/>
                <a:ea typeface="Poppins"/>
                <a:cs typeface="Poppins"/>
                <a:sym typeface="Poppins"/>
              </a:rPr>
              <a:t>Improved Control Effectiveness: Detect issues earlier with automation.</a:t>
            </a:r>
            <a:endParaRPr/>
          </a:p>
          <a:p>
            <a:pPr indent="-609600" lvl="0" marL="609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Poppins"/>
              <a:buNone/>
            </a:pPr>
            <a:r>
              <a:rPr lang="en-US" sz="1700">
                <a:latin typeface="Poppins"/>
                <a:ea typeface="Poppins"/>
                <a:cs typeface="Poppins"/>
                <a:sym typeface="Poppins"/>
              </a:rPr>
              <a:t>Leadership Visibility: Deliver real‑time insights and faster decisions.</a:t>
            </a:r>
            <a:endParaRPr/>
          </a:p>
          <a:p>
            <a:pPr indent="-609600" lvl="0" marL="609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Poppins"/>
              <a:buNone/>
            </a:pPr>
            <a:r>
              <a:rPr lang="en-US" sz="1700">
                <a:latin typeface="Poppins"/>
                <a:ea typeface="Poppins"/>
                <a:cs typeface="Poppins"/>
                <a:sym typeface="Poppins"/>
              </a:rPr>
              <a:t>Agility: Adapt quickly to new frameworks and regulatory changes.</a:t>
            </a:r>
            <a:endParaRPr/>
          </a:p>
          <a:p>
            <a:pPr indent="-609600" lvl="0" marL="609600" rtl="0" algn="ctr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Poppins"/>
              <a:buNone/>
            </a:pPr>
            <a:r>
              <a:rPr lang="en-US" sz="1700">
                <a:latin typeface="Poppins"/>
                <a:ea typeface="Poppins"/>
                <a:cs typeface="Poppins"/>
                <a:sym typeface="Poppins"/>
              </a:rPr>
              <a:t>Strategic Advantage: Turn compliance into a differentiator that builds trust</a:t>
            </a: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-285" y="8554"/>
            <a:ext cx="9144287" cy="140680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7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5" name="Google Shape;75;p4"/>
          <p:cNvSpPr txBox="1"/>
          <p:nvPr>
            <p:ph type="title"/>
          </p:nvPr>
        </p:nvSpPr>
        <p:spPr>
          <a:xfrm>
            <a:off x="10359" y="71593"/>
            <a:ext cx="8890959" cy="11430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oppins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Current Pain Areas and Challenges</a:t>
            </a:r>
            <a:endParaRPr/>
          </a:p>
        </p:txBody>
      </p:sp>
      <p:sp>
        <p:nvSpPr>
          <p:cNvPr id="76" name="Google Shape;76;p4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19"/>
              <a:buFont typeface="Helvetica Neue"/>
              <a:buNone/>
            </a:pPr>
            <a:r>
              <a:rPr b="0" i="0" lang="en-US" sz="421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19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 txBox="1"/>
          <p:nvPr>
            <p:ph idx="1" type="body"/>
          </p:nvPr>
        </p:nvSpPr>
        <p:spPr>
          <a:xfrm>
            <a:off x="262607" y="1483444"/>
            <a:ext cx="8229601" cy="4911258"/>
          </a:xfrm>
          <a:prstGeom prst="rect">
            <a:avLst/>
          </a:prstGeom>
          <a:noFill/>
          <a:ln>
            <a:noFill/>
          </a:ln>
        </p:spPr>
        <p:txBody>
          <a:bodyPr anchorCtr="0" anchor="t" bIns="12700" lIns="12700" spcFirstLastPara="1" rIns="12700" wrap="square" tIns="12700">
            <a:normAutofit lnSpcReduction="10000"/>
          </a:bodyPr>
          <a:lstStyle/>
          <a:p>
            <a:pPr indent="-36830" lvl="0" marL="971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Helvetica Neue"/>
              <a:buNone/>
            </a:pPr>
            <a:r>
              <a:t/>
            </a:r>
            <a:endParaRPr sz="95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drut. is an no-code, automation‑first GRC &amp; control assurance platform that transforms risk management into a proactive, data‑driven function.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Automates control workflows from policy to dashboards.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Integrates with ERP, HR, technology, cyber and finance systems - 50+ ready connectors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Provides a robust controls library aligned to ISO, NIST, PCI DSS, and more.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Enables real‑time dashboards and analytics for continuous monitoring.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Automates evidence collection via OCR across Word, Excel, PDF, and images.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Delivers audit‑ready documentation (road map) with full traceability and audit trail generation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Scales globally with multi‑jurisdiction compliance flexibility and large datasets</a:t>
            </a:r>
            <a:endParaRPr/>
          </a:p>
          <a:p>
            <a:pPr indent="-5842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500">
              <a:latin typeface="Poppins"/>
              <a:ea typeface="Poppins"/>
              <a:cs typeface="Poppins"/>
              <a:sym typeface="Poppins"/>
            </a:endParaRPr>
          </a:p>
          <a:p>
            <a:pPr indent="-153670" lvl="0" marL="1536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oppins"/>
              <a:buChar char="•"/>
            </a:pPr>
            <a:r>
              <a:rPr lang="en-US" sz="1500">
                <a:latin typeface="Poppins"/>
                <a:ea typeface="Poppins"/>
                <a:cs typeface="Poppins"/>
                <a:sym typeface="Poppins"/>
              </a:rPr>
              <a:t>AI-driven anomaly detection and exception analytics (road map)</a:t>
            </a:r>
            <a:endParaRPr/>
          </a:p>
          <a:p>
            <a:pPr indent="-250190" lvl="0" marL="25019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Pts val="1300"/>
              <a:buChar char="•"/>
            </a:pPr>
            <a:r>
              <a:rPr lang="en-US" sz="1300"/>
              <a:t>ship</a:t>
            </a:r>
            <a:endParaRPr/>
          </a:p>
        </p:txBody>
      </p:sp>
      <p:sp>
        <p:nvSpPr>
          <p:cNvPr id="82" name="Google Shape;82;p5"/>
          <p:cNvSpPr/>
          <p:nvPr/>
        </p:nvSpPr>
        <p:spPr>
          <a:xfrm>
            <a:off x="-285" y="8554"/>
            <a:ext cx="9144287" cy="140680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7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3" name="Google Shape;83;p5"/>
          <p:cNvSpPr txBox="1"/>
          <p:nvPr>
            <p:ph type="title"/>
          </p:nvPr>
        </p:nvSpPr>
        <p:spPr>
          <a:xfrm>
            <a:off x="119331" y="141647"/>
            <a:ext cx="889096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oppins"/>
              <a:buNone/>
            </a:pPr>
            <a:r>
              <a:rPr lang="en-US" sz="2800">
                <a:solidFill>
                  <a:srgbClr val="FFFFFF"/>
                </a:solidFill>
              </a:rPr>
              <a:t>Why Drut</a:t>
            </a:r>
            <a:r>
              <a:rPr lang="en-US" sz="2800">
                <a:solidFill>
                  <a:srgbClr val="FF7B00"/>
                </a:solidFill>
              </a:rPr>
              <a:t>.</a:t>
            </a:r>
            <a:r>
              <a:rPr lang="en-US" sz="2800"/>
              <a:t> – The Assurance Engine</a:t>
            </a:r>
            <a:endParaRPr/>
          </a:p>
        </p:txBody>
      </p:sp>
      <p:sp>
        <p:nvSpPr>
          <p:cNvPr id="84" name="Google Shape;84;p5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19"/>
              <a:buFont typeface="Helvetica Neue"/>
              <a:buNone/>
            </a:pPr>
            <a:r>
              <a:rPr b="0" i="0" lang="en-US" sz="421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19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/>
          <p:nvPr>
            <p:ph idx="1" type="body"/>
          </p:nvPr>
        </p:nvSpPr>
        <p:spPr>
          <a:xfrm>
            <a:off x="221411" y="1537518"/>
            <a:ext cx="8229601" cy="45259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-230505" lvl="0" marL="2305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Continuous control monitoring readiness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230505" lvl="1" marL="58293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Continuous audit readiness (road map)</a:t>
            </a:r>
            <a:endParaRPr/>
          </a:p>
          <a:p>
            <a:pPr indent="-230505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60–70% reduction in compliance effort cost</a:t>
            </a:r>
            <a:endParaRPr/>
          </a:p>
          <a:p>
            <a:pPr indent="-128904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230505" lvl="0" marL="2305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Manual effort in control execution ↓ 70–80%</a:t>
            </a:r>
            <a:endParaRPr/>
          </a:p>
          <a:p>
            <a:pPr indent="-230505" lvl="0" marL="2305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Control accuracy improved to &gt;95%</a:t>
            </a:r>
            <a:endParaRPr/>
          </a:p>
          <a:p>
            <a:pPr indent="-230505" lvl="0" marL="2305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Zero manual dependency for automated controls</a:t>
            </a:r>
            <a:endParaRPr/>
          </a:p>
          <a:p>
            <a:pPr indent="-128904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230505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80% faster evidence retrieval and reporting</a:t>
            </a:r>
            <a:endParaRPr/>
          </a:p>
          <a:p>
            <a:pPr indent="-230505" lvl="1" marL="58293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Evidence retrieval time near real-time (road map)</a:t>
            </a:r>
            <a:endParaRPr/>
          </a:p>
          <a:p>
            <a:pPr indent="-230505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Improved audit confidence and standardized taxonomy (structured classification system) (road map)</a:t>
            </a:r>
            <a:endParaRPr/>
          </a:p>
          <a:p>
            <a:pPr indent="-128904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230505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Real-time assurance visibility for lead</a:t>
            </a:r>
            <a:endParaRPr/>
          </a:p>
          <a:p>
            <a:pPr indent="-230505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/>
              <a:t>Role-based dashboards for CXOs and compliance leads</a:t>
            </a:r>
            <a:endParaRPr/>
          </a:p>
          <a:p>
            <a:pPr indent="-230505" lvl="0" marL="230505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Reporting turnaround reduced to &lt;48 hours</a:t>
            </a: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-285" y="8554"/>
            <a:ext cx="9144287" cy="140680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7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1" name="Google Shape;91;p6"/>
          <p:cNvSpPr txBox="1"/>
          <p:nvPr>
            <p:ph type="title"/>
          </p:nvPr>
        </p:nvSpPr>
        <p:spPr>
          <a:xfrm>
            <a:off x="125423" y="140722"/>
            <a:ext cx="889096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oppins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Quantified Value and Strategic Outcomes</a:t>
            </a:r>
            <a:endParaRPr/>
          </a:p>
        </p:txBody>
      </p:sp>
      <p:sp>
        <p:nvSpPr>
          <p:cNvPr id="92" name="Google Shape;92;p6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19"/>
              <a:buFont typeface="Helvetica Neue"/>
              <a:buNone/>
            </a:pPr>
            <a:r>
              <a:rPr b="0" i="0" lang="en-US" sz="421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19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"/>
          <p:cNvSpPr/>
          <p:nvPr/>
        </p:nvSpPr>
        <p:spPr>
          <a:xfrm>
            <a:off x="1576" y="-1874"/>
            <a:ext cx="9147738" cy="1259322"/>
          </a:xfrm>
          <a:custGeom>
            <a:rect b="b" l="l" r="r" t="t"/>
            <a:pathLst>
              <a:path extrusionOk="0" h="625758" w="4659840">
                <a:moveTo>
                  <a:pt x="0" y="0"/>
                </a:moveTo>
                <a:lnTo>
                  <a:pt x="4659840" y="0"/>
                </a:lnTo>
                <a:lnTo>
                  <a:pt x="4659840" y="625758"/>
                </a:lnTo>
                <a:lnTo>
                  <a:pt x="0" y="6257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7"/>
              <a:buFont typeface="Helvetica Neue"/>
              <a:buNone/>
            </a:pPr>
            <a:r>
              <a:t/>
            </a:r>
            <a:endParaRPr b="0" i="0" sz="717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A blue and white logo&#10;&#10;AI-generated content may be incorrect." id="98" name="Google Shape;9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285" y="1850975"/>
            <a:ext cx="894451" cy="7690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u Dhabi Airports unveils new brand identity" id="99" name="Google Shape;9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192" y="1817489"/>
            <a:ext cx="1269162" cy="8315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wnload Schneider Electric Logo in SVG Vector or PNG File Format ..." id="100" name="Google Shape;100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09155" y="3684419"/>
            <a:ext cx="13716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odafone Idea launches new brand identity 'Vi' | Tech News" id="101" name="Google Shape;101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81718" y="4634460"/>
            <a:ext cx="1494347" cy="8411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l Ain Water | Rebrand I Packaging Design I Aeron Branding" id="102" name="Google Shape;102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37084" y="1817639"/>
            <a:ext cx="991499" cy="991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gthia - For The Better" id="103" name="Google Shape;103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778290" y="1781109"/>
            <a:ext cx="1371600" cy="9086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l Dahra | PotatoPro" id="104" name="Google Shape;104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26966" y="2041924"/>
            <a:ext cx="1371600" cy="6743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l Bayan group of Companies" id="105" name="Google Shape;105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267649" y="2015313"/>
            <a:ext cx="1224591" cy="7328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uro Steel AG DMCC | Odoo" id="106" name="Google Shape;106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151016" y="1839252"/>
            <a:ext cx="933720" cy="7909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tihad Airways Logo, symbol, meaning, history, PNG, brand" id="107" name="Google Shape;107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733128" y="2930027"/>
            <a:ext cx="1255683" cy="7256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kan Group adopts Emirates Steel Arkan as its new interim brand" id="108" name="Google Shape;108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723033" y="3041436"/>
            <a:ext cx="1668132" cy="5131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-up of a logo&#10;&#10;AI-generated content may be incorrect." id="109" name="Google Shape;109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80941" y="2994601"/>
            <a:ext cx="2409286" cy="6047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الصفحة الرئيسية" id="110" name="Google Shape;110;p7"/>
          <p:cNvPicPr preferRelativeResize="0"/>
          <p:nvPr/>
        </p:nvPicPr>
        <p:blipFill rotWithShape="1">
          <a:blip r:embed="rId15">
            <a:alphaModFix/>
          </a:blip>
          <a:srcRect b="795" l="0" r="0" t="338"/>
          <a:stretch/>
        </p:blipFill>
        <p:spPr>
          <a:xfrm>
            <a:off x="7026330" y="2834729"/>
            <a:ext cx="924105" cy="9109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nkel Logo and symbol, meaning, history, PNG, brand" id="111" name="Google Shape;111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29593" y="3753719"/>
            <a:ext cx="137160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althcare Services in UAE | PureHealth" id="112" name="Google Shape;112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723289" y="3890429"/>
            <a:ext cx="1749004" cy="4395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reers - Shaklan" id="113" name="Google Shape;113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978855" y="3833743"/>
            <a:ext cx="1371600" cy="5498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u Dhabi Waste Management Center Tadweer - Products, Competitors ..." id="114" name="Google Shape;114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610694" y="3794257"/>
            <a:ext cx="1371599" cy="6886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logo for a company&#10;&#10;AI-generated content may be incorrect." id="115" name="Google Shape;115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80813" y="4674615"/>
            <a:ext cx="1611522" cy="76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itan Logo (Watches | 01) - PNG Logo Vector Brand Downloads (SVG, EPS)" id="116" name="Google Shape;116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935715" y="4714159"/>
            <a:ext cx="1085850" cy="6793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ent Limited logo in transparent PNG format" id="117" name="Google Shape;117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3166657" y="4652804"/>
            <a:ext cx="1226029" cy="8001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3" id="118" name="Google Shape;118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4390846" y="2808707"/>
            <a:ext cx="1262692" cy="8523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dfc Mutual Fund Logo" id="119" name="Google Shape;119;p7"/>
          <p:cNvPicPr preferRelativeResize="0"/>
          <p:nvPr/>
        </p:nvPicPr>
        <p:blipFill rotWithShape="1">
          <a:blip r:embed="rId24">
            <a:alphaModFix/>
          </a:blip>
          <a:srcRect b="-3114" l="24558" r="17943" t="-3035"/>
          <a:stretch/>
        </p:blipFill>
        <p:spPr>
          <a:xfrm>
            <a:off x="8096969" y="2837120"/>
            <a:ext cx="934227" cy="923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C Mutual Fund - Schemes, Statement, Nav, Performance &amp; Returns 2021 ..." id="120" name="Google Shape;120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519327" y="3570797"/>
            <a:ext cx="1085850" cy="10804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utual Fund Logo - LogoDix" id="121" name="Google Shape;121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118286" y="4668890"/>
            <a:ext cx="1371599" cy="771302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7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19"/>
              <a:buFont typeface="Helvetica Neue"/>
              <a:buNone/>
            </a:pPr>
            <a:r>
              <a:rPr b="0" i="0" lang="en-US" sz="421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19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  <p:sp>
        <p:nvSpPr>
          <p:cNvPr id="123" name="Google Shape;123;p7"/>
          <p:cNvSpPr txBox="1"/>
          <p:nvPr/>
        </p:nvSpPr>
        <p:spPr>
          <a:xfrm>
            <a:off x="179269" y="316945"/>
            <a:ext cx="3785397" cy="624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Implementations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/>
          <p:nvPr/>
        </p:nvSpPr>
        <p:spPr>
          <a:xfrm>
            <a:off x="-285" y="-1236"/>
            <a:ext cx="9144287" cy="140680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7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" name="Google Shape;129;p8"/>
          <p:cNvSpPr txBox="1"/>
          <p:nvPr>
            <p:ph idx="1" type="body"/>
          </p:nvPr>
        </p:nvSpPr>
        <p:spPr>
          <a:xfrm>
            <a:off x="359299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Automation and AI are transforming compliance and assurance functions globally. drut. enables organisation's to move from reactive reporting to continuous assurance - reducing operational drag, improving transparency, and creating measurable business value. With drut., control and compliance become catalysts for smarter, faster, and more trusted operations.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b="1" lang="en-US" sz="1600">
                <a:latin typeface="Poppins"/>
                <a:ea typeface="Poppins"/>
                <a:cs typeface="Poppins"/>
                <a:sym typeface="Poppins"/>
              </a:rPr>
              <a:t>Next Steps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Char char="▪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Schedule a live demo and mapping session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Char char="▪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Identify a pilot use‑case: access governance, vendor risk, or control testing.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Char char="▪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Measure improvement in control performance and efficiency.</a:t>
            </a:r>
            <a:endParaRPr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"/>
              <a:buChar char="▪"/>
            </a:pPr>
            <a:r>
              <a:rPr lang="en-US" sz="1600">
                <a:latin typeface="Poppins"/>
                <a:ea typeface="Poppins"/>
                <a:cs typeface="Poppins"/>
                <a:sym typeface="Poppins"/>
              </a:rPr>
              <a:t>Expand adoption across functions and frameworks to scale enterprise‑wide assurance</a:t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t/>
            </a:r>
            <a:endParaRPr sz="1600">
              <a:latin typeface="Poppins"/>
              <a:ea typeface="Poppins"/>
              <a:cs typeface="Poppins"/>
              <a:sym typeface="Poppins"/>
            </a:endParaRPr>
          </a:p>
          <a:p>
            <a:pPr indent="-13970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30" name="Google Shape;130;p8"/>
          <p:cNvSpPr txBox="1"/>
          <p:nvPr/>
        </p:nvSpPr>
        <p:spPr>
          <a:xfrm>
            <a:off x="179269" y="316945"/>
            <a:ext cx="3785397" cy="624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oppins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Way Forward</a:t>
            </a:r>
            <a:endParaRPr/>
          </a:p>
        </p:txBody>
      </p:sp>
      <p:sp>
        <p:nvSpPr>
          <p:cNvPr id="131" name="Google Shape;131;p8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19"/>
              <a:buFont typeface="Helvetica Neue"/>
              <a:buNone/>
            </a:pPr>
            <a:r>
              <a:rPr b="0" i="0" lang="en-US" sz="4219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19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3" id="136" name="Google Shape;13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2163" y="2882910"/>
            <a:ext cx="4913282" cy="2779683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9"/>
          <p:cNvSpPr txBox="1"/>
          <p:nvPr/>
        </p:nvSpPr>
        <p:spPr>
          <a:xfrm>
            <a:off x="302356" y="7847880"/>
            <a:ext cx="2651762" cy="127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 Rounded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80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138" name="Google Shape;138;p9"/>
          <p:cNvSpPr txBox="1"/>
          <p:nvPr/>
        </p:nvSpPr>
        <p:spPr>
          <a:xfrm>
            <a:off x="302356" y="7847880"/>
            <a:ext cx="2651762" cy="127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 Rounded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80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139" name="Google Shape;139;p9"/>
          <p:cNvSpPr txBox="1"/>
          <p:nvPr/>
        </p:nvSpPr>
        <p:spPr>
          <a:xfrm>
            <a:off x="302356" y="7847880"/>
            <a:ext cx="2651762" cy="127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 Rounded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80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140" name="Google Shape;140;p9"/>
          <p:cNvSpPr txBox="1"/>
          <p:nvPr/>
        </p:nvSpPr>
        <p:spPr>
          <a:xfrm>
            <a:off x="302356" y="7847880"/>
            <a:ext cx="2651762" cy="127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 Rounded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80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141" name="Google Shape;141;p9"/>
          <p:cNvSpPr txBox="1"/>
          <p:nvPr/>
        </p:nvSpPr>
        <p:spPr>
          <a:xfrm>
            <a:off x="302356" y="7847880"/>
            <a:ext cx="2651762" cy="127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 Rounded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80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142" name="Google Shape;142;p9"/>
          <p:cNvSpPr txBox="1"/>
          <p:nvPr/>
        </p:nvSpPr>
        <p:spPr>
          <a:xfrm>
            <a:off x="302356" y="7847880"/>
            <a:ext cx="2651762" cy="127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 Rounded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80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143" name="Google Shape;143;p9"/>
          <p:cNvSpPr txBox="1"/>
          <p:nvPr/>
        </p:nvSpPr>
        <p:spPr>
          <a:xfrm>
            <a:off x="302356" y="7847880"/>
            <a:ext cx="2651762" cy="12725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Arial Rounded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drut</a:t>
            </a:r>
            <a:r>
              <a:rPr b="1" i="0" lang="en-US" sz="8000" u="none" cap="none" strike="noStrike">
                <a:solidFill>
                  <a:srgbClr val="FF7B00"/>
                </a:solidFill>
                <a:latin typeface="Arial Rounded"/>
                <a:ea typeface="Arial Rounded"/>
                <a:cs typeface="Arial Rounded"/>
                <a:sym typeface="Arial Rounded"/>
              </a:rPr>
              <a:t>.</a:t>
            </a:r>
            <a:endParaRPr/>
          </a:p>
        </p:txBody>
      </p:sp>
      <p:sp>
        <p:nvSpPr>
          <p:cNvPr id="144" name="Google Shape;144;p9"/>
          <p:cNvSpPr txBox="1"/>
          <p:nvPr/>
        </p:nvSpPr>
        <p:spPr>
          <a:xfrm>
            <a:off x="7646236" y="6003132"/>
            <a:ext cx="1498648" cy="721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35700" lIns="35700" spcFirstLastPara="1" rIns="35700" wrap="square" tIns="3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</a:pPr>
            <a:r>
              <a:rPr b="0" i="0" lang="en-US" sz="42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drut</a:t>
            </a:r>
            <a:r>
              <a:rPr b="0" i="0" lang="en-US" sz="4200" u="none" cap="none" strike="noStrike">
                <a:solidFill>
                  <a:srgbClr val="FF625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/>
          </a:p>
        </p:txBody>
      </p:sp>
      <p:sp>
        <p:nvSpPr>
          <p:cNvPr id="145" name="Google Shape;145;p9"/>
          <p:cNvSpPr txBox="1"/>
          <p:nvPr/>
        </p:nvSpPr>
        <p:spPr>
          <a:xfrm>
            <a:off x="7037633" y="2121090"/>
            <a:ext cx="2010458" cy="47084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B00"/>
              </a:buClr>
              <a:buSzPct val="100000"/>
              <a:buFont typeface="Poppins"/>
              <a:buNone/>
            </a:pPr>
            <a:r>
              <a:rPr b="0" i="0" lang="en-US" sz="2000" u="none" cap="none" strike="noStrike">
                <a:solidFill>
                  <a:srgbClr val="FF7B00"/>
                </a:solidFill>
                <a:latin typeface="Poppins"/>
                <a:ea typeface="Poppins"/>
                <a:cs typeface="Poppins"/>
                <a:sym typeface="Poppins"/>
              </a:rPr>
              <a:t>CONNECT WITH US</a:t>
            </a:r>
            <a:endParaRPr b="0" i="0" sz="2000" u="none" cap="none" strike="noStrike">
              <a:solidFill>
                <a:srgbClr val="FF7B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Picture 4" id="146" name="Google Shape;14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36196" y="107118"/>
            <a:ext cx="2002520" cy="202786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9"/>
          <p:cNvSpPr txBox="1"/>
          <p:nvPr/>
        </p:nvSpPr>
        <p:spPr>
          <a:xfrm>
            <a:off x="83253" y="1110277"/>
            <a:ext cx="5273614" cy="995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B00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F7B00"/>
                </a:solidFill>
                <a:latin typeface="Poppins"/>
                <a:ea typeface="Poppins"/>
                <a:cs typeface="Poppins"/>
                <a:sym typeface="Poppins"/>
              </a:rPr>
              <a:t>Preeti Kothari </a:t>
            </a:r>
            <a:endParaRPr b="1" i="0" sz="16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Director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Technology Risk &amp; Cyber Security</a:t>
            </a:r>
            <a:r>
              <a:rPr b="0" i="0" lang="en-US" sz="1400" u="none" cap="none" strike="noStrike">
                <a:solidFill>
                  <a:srgbClr val="FF7B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preeti.kothari@drut.com</a:t>
            </a:r>
            <a:endParaRPr/>
          </a:p>
        </p:txBody>
      </p:sp>
      <p:sp>
        <p:nvSpPr>
          <p:cNvPr id="148" name="Google Shape;148;p9"/>
          <p:cNvSpPr txBox="1"/>
          <p:nvPr/>
        </p:nvSpPr>
        <p:spPr>
          <a:xfrm>
            <a:off x="83122" y="109316"/>
            <a:ext cx="5273614" cy="995144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B00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F7B00"/>
                </a:solidFill>
                <a:latin typeface="Poppins"/>
                <a:ea typeface="Poppins"/>
                <a:cs typeface="Poppins"/>
                <a:sym typeface="Poppins"/>
              </a:rPr>
              <a:t>Nirma Varma</a:t>
            </a:r>
            <a:endParaRPr b="1" i="0" sz="16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Partner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Head of Technology Risk &amp; Cyber Security</a:t>
            </a:r>
            <a:r>
              <a:rPr b="0" i="0" lang="en-US" sz="1400" u="none" cap="none" strike="noStrike">
                <a:solidFill>
                  <a:srgbClr val="FF7B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nirma.varma@drut.com</a:t>
            </a:r>
            <a:endParaRPr/>
          </a:p>
        </p:txBody>
      </p:sp>
      <p:sp>
        <p:nvSpPr>
          <p:cNvPr id="149" name="Google Shape;149;p9"/>
          <p:cNvSpPr txBox="1"/>
          <p:nvPr/>
        </p:nvSpPr>
        <p:spPr>
          <a:xfrm>
            <a:off x="83385" y="2104734"/>
            <a:ext cx="5273614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B00"/>
              </a:buClr>
              <a:buSzPts val="1600"/>
              <a:buFont typeface="Poppins"/>
              <a:buNone/>
            </a:pPr>
            <a:r>
              <a:rPr b="1" i="0" lang="en-US" sz="1600" u="none" cap="none" strike="noStrike">
                <a:solidFill>
                  <a:srgbClr val="FF7B00"/>
                </a:solidFill>
                <a:latin typeface="Poppins"/>
                <a:ea typeface="Poppins"/>
                <a:cs typeface="Poppins"/>
                <a:sym typeface="Poppins"/>
              </a:rPr>
              <a:t>Sanjiv Vanker</a:t>
            </a:r>
            <a:endParaRPr b="1" i="0" sz="16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Digital Account Executive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oppins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sanjiv.vanker@drut.com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